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notesSlides/notesSlide39.xml" ContentType="application/vnd.openxmlformats-officedocument.presentationml.notesSlide+xml"/>
  <Override PartName="/ppt/charts/chart51.xml" ContentType="application/vnd.openxmlformats-officedocument.drawingml.chart+xml"/>
  <Override PartName="/ppt/charts/chart52.xml" ContentType="application/vnd.openxmlformats-officedocument.drawingml.chart+xml"/>
  <Override PartName="/ppt/notesSlides/notesSlide40.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41.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notesSlides/notesSlide42.xml" ContentType="application/vnd.openxmlformats-officedocument.presentationml.notesSlide+xml"/>
  <Override PartName="/ppt/charts/chart57.xml" ContentType="application/vnd.openxmlformats-officedocument.drawingml.chart+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charts/chart60.xml" ContentType="application/vnd.openxmlformats-officedocument.drawingml.chart+xml"/>
  <Override PartName="/ppt/notesSlides/notesSlide44.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5.xml" ContentType="application/vnd.openxmlformats-officedocument.presentationml.notesSlide+xml"/>
  <Override PartName="/ppt/charts/chart63.xml" ContentType="application/vnd.openxmlformats-officedocument.drawingml.chart+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notesSlides/notesSlide48.xml" ContentType="application/vnd.openxmlformats-officedocument.presentationml.notesSlide+xml"/>
  <Override PartName="/ppt/charts/chart66.xml" ContentType="application/vnd.openxmlformats-officedocument.drawingml.chart+xml"/>
  <Override PartName="/ppt/charts/chart67.xml" ContentType="application/vnd.openxmlformats-officedocument.drawingml.chart+xml"/>
  <Override PartName="/ppt/notesSlides/notesSlide49.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notesSlides/notesSlide50.xml" ContentType="application/vnd.openxmlformats-officedocument.presentationml.notesSlide+xml"/>
  <Override PartName="/ppt/charts/chart70.xml" ContentType="application/vnd.openxmlformats-officedocument.drawingml.chart+xml"/>
  <Override PartName="/ppt/charts/chart71.xml" ContentType="application/vnd.openxmlformats-officedocument.drawingml.chart+xml"/>
  <Override PartName="/ppt/notesSlides/notesSlide51.xml" ContentType="application/vnd.openxmlformats-officedocument.presentationml.notesSlide+xml"/>
  <Override PartName="/ppt/charts/chart72.xml" ContentType="application/vnd.openxmlformats-officedocument.drawingml.chart+xml"/>
  <Override PartName="/ppt/charts/chart73.xml" ContentType="application/vnd.openxmlformats-officedocument.drawingml.chart+xml"/>
  <Override PartName="/ppt/notesSlides/notesSlide52.xml" ContentType="application/vnd.openxmlformats-officedocument.presentationml.notesSlide+xml"/>
  <Override PartName="/ppt/charts/chart74.xml" ContentType="application/vnd.openxmlformats-officedocument.drawingml.chart+xml"/>
  <Override PartName="/ppt/charts/chart75.xml" ContentType="application/vnd.openxmlformats-officedocument.drawingml.chart+xml"/>
  <Override PartName="/ppt/notesSlides/notesSlide53.xml" ContentType="application/vnd.openxmlformats-officedocument.presentationml.notesSlide+xml"/>
  <Override PartName="/ppt/charts/chart76.xml" ContentType="application/vnd.openxmlformats-officedocument.drawingml.chart+xml"/>
  <Override PartName="/ppt/charts/chart77.xml" ContentType="application/vnd.openxmlformats-officedocument.drawingml.chart+xml"/>
  <Override PartName="/ppt/notesSlides/notesSlide54.xml" ContentType="application/vnd.openxmlformats-officedocument.presentationml.notesSlide+xml"/>
  <Override PartName="/ppt/charts/chart78.xml" ContentType="application/vnd.openxmlformats-officedocument.drawingml.chart+xml"/>
  <Override PartName="/ppt/notesSlides/notesSlide55.xml" ContentType="application/vnd.openxmlformats-officedocument.presentationml.notesSlide+xml"/>
  <Override PartName="/ppt/charts/chart79.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0"/>
  </p:notesMasterIdLst>
  <p:handoutMasterIdLst>
    <p:handoutMasterId r:id="rId91"/>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101" r:id="rId50"/>
    <p:sldId id="1617" r:id="rId51"/>
    <p:sldId id="1817" r:id="rId52"/>
    <p:sldId id="2035" r:id="rId53"/>
    <p:sldId id="2045" r:id="rId54"/>
    <p:sldId id="2046" r:id="rId55"/>
    <p:sldId id="2047" r:id="rId56"/>
    <p:sldId id="2048" r:id="rId57"/>
    <p:sldId id="2049" r:id="rId58"/>
    <p:sldId id="2050" r:id="rId59"/>
    <p:sldId id="2051" r:id="rId60"/>
    <p:sldId id="2052" r:id="rId61"/>
    <p:sldId id="2092" r:id="rId62"/>
    <p:sldId id="2053" r:id="rId63"/>
    <p:sldId id="2054" r:id="rId64"/>
    <p:sldId id="2055" r:id="rId65"/>
    <p:sldId id="2056" r:id="rId66"/>
    <p:sldId id="2057" r:id="rId67"/>
    <p:sldId id="2058" r:id="rId68"/>
    <p:sldId id="2059" r:id="rId69"/>
    <p:sldId id="2060" r:id="rId70"/>
    <p:sldId id="2061" r:id="rId71"/>
    <p:sldId id="2034" r:id="rId72"/>
    <p:sldId id="2096" r:id="rId73"/>
    <p:sldId id="1978" r:id="rId74"/>
    <p:sldId id="2082" r:id="rId75"/>
    <p:sldId id="1820" r:id="rId76"/>
    <p:sldId id="1618" r:id="rId77"/>
    <p:sldId id="1821" r:id="rId78"/>
    <p:sldId id="1819" r:id="rId79"/>
    <p:sldId id="1822" r:id="rId80"/>
    <p:sldId id="1696" r:id="rId81"/>
    <p:sldId id="2081" r:id="rId82"/>
    <p:sldId id="2083" r:id="rId83"/>
    <p:sldId id="2084" r:id="rId84"/>
    <p:sldId id="2085" r:id="rId85"/>
    <p:sldId id="2086" r:id="rId86"/>
    <p:sldId id="2087" r:id="rId87"/>
    <p:sldId id="2088" r:id="rId88"/>
    <p:sldId id="1619"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notesMaster" Target="notesMasters/notesMaster1.xml"/><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handoutMaster" Target="handoutMasters/handout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6.4639129989980484</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Your Trust</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6.0788113657324514</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0.50631258662515322</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0.66728304444036768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0.18603352383097338</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1.9421634931201375</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0.18603352383097338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0.12791195850716974</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4.8460044713411872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5.3435999751439311E-2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0.67769423437459686</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0.18893608574510345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1.9724658261086159</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0.18893608574510345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7.1760195034659802E-2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7.311618260123713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5.6331355282969522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3.8040058998180193E-2</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0.13211816164962631</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1.3792947907990385</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0.13211816164962631</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0.19526392705206508</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5.7411546514549743</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0.11579264970743175</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0.12569146962512256</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1.3122010413796659</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0.12569146962512256</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0.45084232553612402</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8.6383507995613229E-2</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5.438875947135414</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0.10926514003182675</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0.10612111462843643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1.1078893225063577</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0.10612111462843732</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0.27228863293139316</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4.1930068622918313</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0.35063348312568632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0.10065301958278017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1.0508031890187768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0.10065301958278194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7.1633898633659321E-2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7.1595046523055883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Your Trust</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0.25384241983075562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0.15426452207863939</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1.6104996395003308</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0.15426452207863939</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0.47394664439181078</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4.2393307033175374</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5.4246145269326638</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0.36217207913248384</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0.16989126872287574</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1.7736406488393133</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0.16989126872287397</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4.7029669373229055E-2</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7.2580278695298208</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pt idx="0">
                  <c:v>6.84349819920768</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0.2319236352989904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0.11244573938794389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1.1739175042160177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0.11244573938794389</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0.40333125862470798</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0.14225928265501153</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4.671202038066955</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0.32976640104795063</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0.11599623199783693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1.2109841413872466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0.11599623199783693</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0.28527550828313686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6.7148832695067648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0.32185856968759907</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0.10587979484169274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1.1053699783025452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0.10587979484169452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0.29625518103366133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7.1352679242847437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0.2309723911241699</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0.13520604770668143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1.4115318814450131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0.13520604770668321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0.14360471448095957</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7.6136386494102677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Your Trust</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8.3636468930709977</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0.25368185506239183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0.12841414885002145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1.3406254247122034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0.12841414885001967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3.9925169907904845E-2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8.3636468930709977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4.2107741682158446</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2.10606252068406</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0.57177564257345903</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0.19098055818757809</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1.9938098272256943</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0.19098055818757587</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0.68502754596056459</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0.12835639588342751</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3.135081027963265</c:v>
                </c:pt>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pt idx="0">
                  <c:v>3.865723635057944</c:v>
                </c:pt>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0.22458142161623762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0.15341532329892438</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1.6016341251865747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0.15341532329892349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0.55028492653680772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0.32123455439983584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5.2864673084684242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7.2724936665358832</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0.18164973142844776</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0.2535205657274755</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2.6467185987318835</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0.2535205657274755</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0.4071336064948845</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5.669798128466276</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0.34522411822670129</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0.16867784434857303</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1.7609726711925866</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0.16867784434857303</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0.60503001388513322</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0.28568125859865745</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5.8170964531922236</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0.37888707133548305</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0.45165392513621683</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0.12591773752568347</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1.314563246035493</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0.12591773752568258</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0.4237377810602041</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8.7278908798795438</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0.25395615223575296</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0.1027455664524779</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1.0726490803090831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0.10274556645247701</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0.36853773972185877</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0.24281516993095309</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1.4729345868429631</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7.1599419787308216E-2</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9.2572851251873978E-2</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0.96644738245556794</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9.2572851251873978E-2</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0.33204926049780603</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0.59873395215460112</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1.2268418431449779</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0.59188623593878009</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0.43471172505116717</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0.12119437881076989</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1.2652520537723708</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0.12119437881077033</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0.43471172505116673</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0.16392582227973529</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2.2489867225182318</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5.8879228795340133E-2</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1.3259175483212227</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0.12700532921007923</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0.4555550042284553</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0.10407431982377968</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3.8252116853968108</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8.5173306929044124E-2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0.14985961358490885</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1.5645130221913512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0.14985961358490929</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0.52578411864834074</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4.5201567644163489</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5.6915073726059973E-2</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0.14925101194455159</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1.5581593077456155</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0.14925101194455159</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0.15783087841885202</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5.0557192502786936</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Your Trust</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3.9480029929420168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Your Trust</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5.4587733005129992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0.43259291946262213</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0.15742767071304531</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1.6435224607346219</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0.15742767071304442</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0.56467680248857732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0.3675631757683222</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4.3893151170184161</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8.58974369750789E-2</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0.14155306199681217</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1.4777938066655461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0.14155306199681128</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0.37343513906262693</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3.5066908688656189</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Your Trust</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7.5402411693913836</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0.18979882325995678</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0.33862028582292591</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9.4404803984075691E-2</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0.98557270806536135</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9.440480398407658E-2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2.5186476394573276E-2</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7.4564317049782218</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0.17610287925008272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0.33881667444686592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9.4459555664125894E-2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0.98614430780711881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9.4459555664125006E-2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0.23589951291028832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7.6240506338045462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6.037301071946958</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0.35444028669014394</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0.11251554469750502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1.1746462617058633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0.11251554469750502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0.40358164306361033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0.10889188384813764</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6.037301071946958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Your Trust</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2.952882018574039</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0.20397848506893901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2.1479262464869091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0.20574286870208169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0.42338424917583328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2.952882018574039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5.3608409236011996</c:v>
                </c:pt>
                <c:pt idx="1">
                  <c:v>5.669798128466276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9.7343730966668041E-2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0.11429278061940185</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1.1932003516090699</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0.11429278061940185</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0.2894025532369815</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5.7942002368645653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pt idx="1">
                  <c:v>7.2580278695298208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6.2658955799600218</c:v>
                </c:pt>
                <c:pt idx="1">
                  <c:v>6.3320966584599789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5.3047534480741314</c:v>
                </c:pt>
                <c:pt idx="1">
                  <c:v>4.8181125351286491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5.6866065226075833</c:v>
                </c:pt>
                <c:pt idx="1">
                  <c:v>5.7942002368645653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4.1208440800781281</c:v>
                </c:pt>
                <c:pt idx="1">
                  <c:v>3.9561477214444878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6.0095748125958437</c:v>
                </c:pt>
                <c:pt idx="1">
                  <c:v>7.311618260123713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4.9330343521735358</c:v>
                </c:pt>
                <c:pt idx="1">
                  <c:v>4.8460044713411872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5.2722074831842596</c:v>
                </c:pt>
                <c:pt idx="1">
                  <c:v>5.438875947135414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4.8142597983907116</c:v>
                </c:pt>
                <c:pt idx="1">
                  <c:v>4.1930068622918313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7.27312048940761</c:v>
                </c:pt>
                <c:pt idx="1">
                  <c:v>7.1352679242847437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0.31191842904155731</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0.10815119292938924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1.1290830508360319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0.10815119292938924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0.22399097699951653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4.8181125351286491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6.9250424177053329</c:v>
                </c:pt>
                <c:pt idx="1">
                  <c:v>6.7148832695067648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4.5720219770116319</c:v>
                </c:pt>
                <c:pt idx="1">
                  <c:v>4.671202038066955</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4.2361385046604134</c:v>
                </c:pt>
                <c:pt idx="1">
                  <c:v>4.2393307033175374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8.268535051764772</c:v>
                </c:pt>
                <c:pt idx="1">
                  <c:v>7.6136386494102677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4.5729041451665449</c:v>
                </c:pt>
                <c:pt idx="1">
                  <c:v>5.2864673084684242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3.1138075476864371</c:v>
                </c:pt>
                <c:pt idx="1">
                  <c:v>3.135081027963265</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8.4431689242737438</c:v>
                </c:pt>
                <c:pt idx="1">
                  <c:v>8.7278908798795438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5.4539076703674629</c:v>
                </c:pt>
                <c:pt idx="1">
                  <c:v>5.8170964531922236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3.5645068326539211</c:v>
                </c:pt>
                <c:pt idx="1">
                  <c:v>3.8252116853968108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1.642957620373571</c:v>
                </c:pt>
                <c:pt idx="1">
                  <c:v>1.4729345868429631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0.36808697249010258</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0.10957314362841153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1.1439280136136318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0.10957314362841064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0.31316630955646563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6.3933093506673151</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2.0300914691199989</c:v>
                </c:pt>
                <c:pt idx="1">
                  <c:v>2.2489867225182318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1.1803961895383961</c:v>
                </c:pt>
                <c:pt idx="1">
                  <c:v>1.2268418431449779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3.9197461047314199</c:v>
                </c:pt>
                <c:pt idx="1">
                  <c:v>4.5201567644163489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5.5284296936196062</c:v>
                </c:pt>
                <c:pt idx="1">
                  <c:v>5.0557192502786936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3.355902521808749</c:v>
                </c:pt>
                <c:pt idx="1">
                  <c:v>3.5066908688656189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4.4615501148051289</c:v>
                </c:pt>
                <c:pt idx="1">
                  <c:v>4.3893151170184161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7.5023060616748243</c:v>
                </c:pt>
                <c:pt idx="1">
                  <c:v>7.6240506338045462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7.370918076042364</c:v>
                </c:pt>
                <c:pt idx="1">
                  <c:v>7.4564317049782218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6.0280964021568408</c:v>
                </c:pt>
                <c:pt idx="1">
                  <c:v>6.037301071946958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2.0564198556447719</c:v>
                </c:pt>
                <c:pt idx="1">
                  <c:v>2.952882018574039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1.6516760719173185E-2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1.3533593624764073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0.12963389132943171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0.15883241572424733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6.3320966584599789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0.23272713510480081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0.11992525977094726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1.2520026317498854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0.11992525977094726</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0.40281719024884843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3.9561477214444878</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C16DA-3F00-89F3-A654-A81BBBF89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CE653-9EDB-9FE0-AF8A-F38AE6C927A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236C75D-AA05-BC3C-97EF-5E6FE3F1D59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5969FFF-9714-D0A6-80AE-B3C2E32D078C}"/>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0350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02BBB-A88C-AD06-60B8-35A52D354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EF54E-66D4-7D07-40B5-66C691336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56C0D04-493B-887D-8C64-0D6B9CB8B06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7286F381-57D2-3072-805F-6F2D36CDCEF2}"/>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4847726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47.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182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R1F | Isle of Wight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182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R1F | Isle of Wight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182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R1F | Isle of Wight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318216"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R1F | Isle of Wight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289362"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R1F | Isle of Wight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48.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47.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68.xml"/><Relationship Id="rId20" Type="http://schemas.openxmlformats.org/officeDocument/2006/relationships/slide" Target="slide78.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49.xml"/><Relationship Id="rId10" Type="http://schemas.openxmlformats.org/officeDocument/2006/relationships/slide" Target="slide45.xml"/><Relationship Id="rId19" Type="http://schemas.openxmlformats.org/officeDocument/2006/relationships/slide" Target="slide71.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chart" Target="../charts/chart50.xml"/></Relationships>
</file>

<file path=ppt/slides/_rels/slide51.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chart" Target="../charts/chart52.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40.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chart" Target="../charts/chart56.xml"/></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42.xml"/><Relationship Id="rId1" Type="http://schemas.openxmlformats.org/officeDocument/2006/relationships/slideLayout" Target="../slideLayouts/slideLayout9.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9.xml"/><Relationship Id="rId4" Type="http://schemas.openxmlformats.org/officeDocument/2006/relationships/chart" Target="../charts/chart60.xml"/></Relationships>
</file>

<file path=ppt/slides/_rels/slide56.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chart" Target="../charts/chart62.xml"/></Relationships>
</file>

<file path=ppt/slides/_rels/slide57.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chart" Target="../charts/chart6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48.xml"/><Relationship Id="rId1" Type="http://schemas.openxmlformats.org/officeDocument/2006/relationships/slideLayout" Target="../slideLayouts/slideLayout9.xml"/><Relationship Id="rId4" Type="http://schemas.openxmlformats.org/officeDocument/2006/relationships/chart" Target="../charts/chart67.xml"/></Relationships>
</file>

<file path=ppt/slides/_rels/slide61.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notesSlide" Target="../notesSlides/notesSlide49.xml"/><Relationship Id="rId1" Type="http://schemas.openxmlformats.org/officeDocument/2006/relationships/slideLayout" Target="../slideLayouts/slideLayout9.xml"/><Relationship Id="rId4" Type="http://schemas.openxmlformats.org/officeDocument/2006/relationships/chart" Target="../charts/chart69.xml"/></Relationships>
</file>

<file path=ppt/slides/_rels/slide62.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chart" Target="../charts/chart71.xml"/></Relationships>
</file>

<file path=ppt/slides/_rels/slide63.xml.rels><?xml version="1.0" encoding="UTF-8" standalone="yes"?>
<Relationships xmlns="http://schemas.openxmlformats.org/package/2006/relationships"><Relationship Id="rId3" Type="http://schemas.openxmlformats.org/officeDocument/2006/relationships/chart" Target="../charts/chart72.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73.xml"/></Relationships>
</file>

<file path=ppt/slides/_rels/slide64.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75.xml"/></Relationships>
</file>

<file path=ppt/slides/_rels/slide6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7.xml"/></Relationships>
</file>

<file path=ppt/slides/_rels/slide66.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443198"/>
          </a:xfrm>
        </p:spPr>
        <p:txBody>
          <a:bodyPr/>
          <a:lstStyle/>
          <a:p>
            <a:r>
              <a:rPr lang="en-GB" sz="3200">
                <a:latin typeface="Arial" panose="020B0604020202020204" pitchFamily="34" charset="0"/>
                <a:cs typeface="Arial" panose="020B0604020202020204" pitchFamily="34" charset="0"/>
              </a:rPr>
              <a:t>Isle of Wight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8059903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21373552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883925329"/>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2975396657"/>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223008766"/>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91621135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25038059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373297453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86908313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873796166"/>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57700837"/>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573574302"/>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191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285350226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948012163"/>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18746390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47296314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038913868"/>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2292689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25492314"/>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17327575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21762819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672070983"/>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3549684616"/>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100554028"/>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463374103"/>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662417019"/>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72394556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07236998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404094900"/>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452821376"/>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53072895"/>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41207037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12725079"/>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27201079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2066308901"/>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26273521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10754627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302176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76240298"/>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7670031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793511011"/>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808402082"/>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8487968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72029487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15221726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9973353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201057507"/>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84192215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707223969"/>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81209995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37599620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Somewhat worse than expected</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379525031"/>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831486495"/>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2328129971"/>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772073740"/>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1135829037"/>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453148778"/>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3994694699"/>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1777677855"/>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176612619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77933193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94316111"/>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631825434"/>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811112525"/>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54649313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66558580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7.5</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072195555"/>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04673174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3506488764"/>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0434642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7536405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613860132"/>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983578907"/>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60822045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4610135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3.0</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4921739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611717402"/>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BFAB3-B200-FFC9-E459-2E4F9C5D2FB0}"/>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D0FC0E6D-CBD0-4A47-756A-83DC8EA320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E4E51A9B-CF60-0F04-AFD9-632139713A4C}"/>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R1F Isle of Wight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17830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49</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196800607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2586819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340984066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297397099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218142073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80517101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05079896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408251460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191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190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07992151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9034022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33052693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231904164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41259667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83093734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25521207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203830686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82231530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6537369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98419698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3867260569"/>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180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288450194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61355435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175615812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424020111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418173649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10933248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337252560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8903343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175301026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2651075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128;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50774554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233622496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21933607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380291474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130484430"/>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209290823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69138924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1155969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266331977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309463831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88246319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2411432398"/>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155;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588817087"/>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19557371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17985280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22584097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273463439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83711943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10217839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132961483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10002716"/>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13979554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233991147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412766767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4265899235"/>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407724813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5214442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545826546"/>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61109508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672553032"/>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186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2203681233"/>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628271329"/>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AF3E9-A784-5842-E0C3-AA80C92F39A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4260C6E-D63E-E975-8D91-3DD4B8F1474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9775D1F-34F8-E074-E57D-CC475F723DBF}"/>
              </a:ext>
            </a:extLst>
          </p:cNvPr>
          <p:cNvSpPr txBox="1">
            <a:spLocks/>
          </p:cNvSpPr>
          <p:nvPr/>
        </p:nvSpPr>
        <p:spPr>
          <a:xfrm>
            <a:off x="0" y="818267"/>
            <a:ext cx="11358988"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R1F Isle of Wight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historical comparisons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a significant change in the sampling profile.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38170800"/>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Do you have a care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854467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Q11. Did your NHS mental health team consider how areas of your life impact your mental health?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Q33_4. In the last 12 months, did your NHS mental health team give you any help or advice with finding support for…Cost of living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Q35. Has your NHS mental health team asked if you need support to access your care and treatment?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52140467"/>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Q10. Did you get the help you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Q19. Do you feel in control of your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Q22_3. Have any of the following been discussed with you about your medication? Side effects of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Q22_4. Have any of the following been discussed with you about your medication? What will happen if I stop taking my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Q33_2. In the last 12 months, did your NHS mental health team give you any help or advice with finding support for…Finding or keeping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78</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85</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R1F Isle of Wight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9450</Words>
  <Application>Microsoft Office PowerPoint</Application>
  <PresentationFormat>Widescreen</PresentationFormat>
  <Paragraphs>1082</Paragraphs>
  <Slides>85</Slides>
  <Notes>73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85</vt:i4>
      </vt:variant>
    </vt:vector>
  </HeadingPairs>
  <TitlesOfParts>
    <vt:vector size="90" baseType="lpstr">
      <vt:lpstr>Arial</vt:lpstr>
      <vt:lpstr>Arial Black</vt:lpstr>
      <vt:lpstr>Calibri</vt:lpstr>
      <vt:lpstr>Calibri Light</vt:lpstr>
      <vt:lpstr>Office Theme</vt:lpstr>
      <vt:lpstr>Isle of Wight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2025-03-21T17:51:51Z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